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4"/>
  </p:sldMasterIdLst>
  <p:notesMasterIdLst>
    <p:notesMasterId r:id="rId34"/>
  </p:notesMasterIdLst>
  <p:sldIdLst>
    <p:sldId id="257" r:id="rId5"/>
    <p:sldId id="258" r:id="rId6"/>
    <p:sldId id="259" r:id="rId7"/>
    <p:sldId id="260" r:id="rId8"/>
    <p:sldId id="261" r:id="rId9"/>
    <p:sldId id="262" r:id="rId10"/>
    <p:sldId id="265" r:id="rId11"/>
    <p:sldId id="266" r:id="rId12"/>
    <p:sldId id="267" r:id="rId13"/>
    <p:sldId id="268" r:id="rId14"/>
    <p:sldId id="270" r:id="rId15"/>
    <p:sldId id="271" r:id="rId16"/>
    <p:sldId id="269" r:id="rId17"/>
    <p:sldId id="272" r:id="rId18"/>
    <p:sldId id="274" r:id="rId19"/>
    <p:sldId id="275" r:id="rId20"/>
    <p:sldId id="276" r:id="rId21"/>
    <p:sldId id="277" r:id="rId22"/>
    <p:sldId id="278" r:id="rId23"/>
    <p:sldId id="279" r:id="rId24"/>
    <p:sldId id="280" r:id="rId25"/>
    <p:sldId id="282" r:id="rId26"/>
    <p:sldId id="283" r:id="rId27"/>
    <p:sldId id="281" r:id="rId28"/>
    <p:sldId id="288" r:id="rId29"/>
    <p:sldId id="289" r:id="rId30"/>
    <p:sldId id="286" r:id="rId31"/>
    <p:sldId id="287"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1D6C9-CED6-467A-AF62-B075B887E1B8}" type="datetimeFigureOut">
              <a:rPr lang="en-IN" smtClean="0"/>
              <a:t>07-08-2023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D9ACC-0C1A-4924-B6CA-0B377509F1CA}" type="slidenum">
              <a:rPr lang="en-IN" smtClean="0"/>
              <a:t>‹#›</a:t>
            </a:fld>
            <a:endParaRPr lang="en-IN"/>
          </a:p>
        </p:txBody>
      </p:sp>
    </p:spTree>
    <p:extLst>
      <p:ext uri="{BB962C8B-B14F-4D97-AF65-F5344CB8AC3E}">
        <p14:creationId xmlns:p14="http://schemas.microsoft.com/office/powerpoint/2010/main" val="2855672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767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14744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059835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94517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92576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19851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29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815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1719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081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428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852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013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22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73033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240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8/7/2023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73130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 Id="rId4" Type="http://schemas.openxmlformats.org/officeDocument/2006/relationships/image" Target="../media/image30.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769224" y="197225"/>
            <a:ext cx="5403476" cy="2117350"/>
          </a:xfrm>
        </p:spPr>
        <p:txBody>
          <a:bodyPr>
            <a:normAutofit/>
          </a:bodyPr>
          <a:lstStyle/>
          <a:p>
            <a:pPr algn="ctr"/>
            <a:r>
              <a:rPr lang="en-US" dirty="0">
                <a:solidFill>
                  <a:schemeClr val="tx1"/>
                </a:solidFill>
              </a:rPr>
              <a:t>Case Study:</a:t>
            </a:r>
            <a:br>
              <a:rPr lang="en-US" dirty="0">
                <a:solidFill>
                  <a:schemeClr val="tx1"/>
                </a:solidFill>
              </a:rPr>
            </a:br>
            <a:r>
              <a:rPr lang="en-US" dirty="0">
                <a:solidFill>
                  <a:schemeClr val="tx1"/>
                </a:solidFill>
              </a:rPr>
              <a:t>HR Analytics</a:t>
            </a:r>
            <a:endParaRPr lang="en-US" sz="8000" dirty="0">
              <a:solidFill>
                <a:schemeClr val="tx1"/>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769224" y="2958353"/>
            <a:ext cx="5517776" cy="1540572"/>
          </a:xfrm>
        </p:spPr>
        <p:txBody>
          <a:bodyPr>
            <a:normAutofit/>
          </a:bodyPr>
          <a:lstStyle/>
          <a:p>
            <a:pPr algn="l"/>
            <a:r>
              <a:rPr lang="en-US" sz="2400" dirty="0">
                <a:solidFill>
                  <a:schemeClr val="tx1">
                    <a:lumMod val="85000"/>
                    <a:lumOff val="15000"/>
                  </a:schemeClr>
                </a:solidFill>
              </a:rPr>
              <a:t>Exploratory Data Analysis and Predictive Modeling for Candidate Joining </a:t>
            </a:r>
            <a:r>
              <a:rPr lang="en-US" sz="2000" dirty="0">
                <a:solidFill>
                  <a:schemeClr val="tx1">
                    <a:lumMod val="85000"/>
                    <a:lumOff val="15000"/>
                  </a:schemeClr>
                </a:solidFill>
              </a:rPr>
              <a:t>Prediction</a:t>
            </a:r>
            <a:r>
              <a:rPr lang="en-US" sz="2400" dirty="0">
                <a:solidFill>
                  <a:schemeClr val="tx1">
                    <a:lumMod val="85000"/>
                    <a:lumOff val="15000"/>
                  </a:schemeClr>
                </a:solidFill>
              </a:rPr>
              <a:t> in Talent Acquisition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TextBox 3">
            <a:extLst>
              <a:ext uri="{FF2B5EF4-FFF2-40B4-BE49-F238E27FC236}">
                <a16:creationId xmlns:a16="http://schemas.microsoft.com/office/drawing/2014/main" id="{A797AB57-B3B2-235F-3966-C25B1C731B4E}"/>
              </a:ext>
            </a:extLst>
          </p:cNvPr>
          <p:cNvSpPr txBox="1"/>
          <p:nvPr/>
        </p:nvSpPr>
        <p:spPr>
          <a:xfrm>
            <a:off x="4904999" y="4700261"/>
            <a:ext cx="4800975" cy="2031325"/>
          </a:xfrm>
          <a:prstGeom prst="rect">
            <a:avLst/>
          </a:prstGeom>
          <a:noFill/>
        </p:spPr>
        <p:txBody>
          <a:bodyPr wrap="square" rtlCol="0">
            <a:spAutoFit/>
          </a:bodyPr>
          <a:lstStyle/>
          <a:p>
            <a:r>
              <a:rPr lang="en-IN" dirty="0"/>
              <a:t>Prepared by:</a:t>
            </a:r>
          </a:p>
          <a:p>
            <a:r>
              <a:rPr lang="en-IN" dirty="0"/>
              <a:t>Rohan Harichandan</a:t>
            </a:r>
          </a:p>
          <a:p>
            <a:r>
              <a:rPr lang="en-IN" dirty="0"/>
              <a:t>Roshan </a:t>
            </a:r>
            <a:r>
              <a:rPr lang="en-IN" dirty="0" err="1"/>
              <a:t>Panigrahi</a:t>
            </a:r>
            <a:endParaRPr lang="en-IN" dirty="0"/>
          </a:p>
          <a:p>
            <a:r>
              <a:rPr lang="en-IN" dirty="0"/>
              <a:t>Shubham Kumar</a:t>
            </a:r>
          </a:p>
          <a:p>
            <a:r>
              <a:rPr lang="en-IN" dirty="0" err="1"/>
              <a:t>Nischay</a:t>
            </a:r>
            <a:r>
              <a:rPr lang="en-IN" dirty="0"/>
              <a:t> Singh</a:t>
            </a:r>
          </a:p>
          <a:p>
            <a:r>
              <a:rPr lang="en-IN" dirty="0" err="1"/>
              <a:t>Biswojit</a:t>
            </a:r>
            <a:r>
              <a:rPr lang="en-IN" dirty="0"/>
              <a:t> </a:t>
            </a:r>
            <a:r>
              <a:rPr lang="en-IN" dirty="0" err="1"/>
              <a:t>Palai</a:t>
            </a:r>
            <a:endParaRPr lang="en-IN" dirty="0"/>
          </a:p>
          <a:p>
            <a:r>
              <a:rPr lang="en-IN" dirty="0"/>
              <a:t>Arnab Roy</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CF6A1-C008-BF3C-DA62-04B61697E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75" y="853256"/>
            <a:ext cx="9054084" cy="5099309"/>
          </a:xfrm>
          <a:prstGeom prst="rect">
            <a:avLst/>
          </a:prstGeom>
        </p:spPr>
      </p:pic>
    </p:spTree>
    <p:extLst>
      <p:ext uri="{BB962C8B-B14F-4D97-AF65-F5344CB8AC3E}">
        <p14:creationId xmlns:p14="http://schemas.microsoft.com/office/powerpoint/2010/main" val="507820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35CD9-FD9D-C65C-EC7F-D6ECED64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30" y="3191435"/>
            <a:ext cx="8206559" cy="2886636"/>
          </a:xfrm>
          <a:prstGeom prst="rect">
            <a:avLst/>
          </a:prstGeom>
        </p:spPr>
      </p:pic>
      <p:pic>
        <p:nvPicPr>
          <p:cNvPr id="4" name="Picture 3">
            <a:extLst>
              <a:ext uri="{FF2B5EF4-FFF2-40B4-BE49-F238E27FC236}">
                <a16:creationId xmlns:a16="http://schemas.microsoft.com/office/drawing/2014/main" id="{1A5CE8D7-5EF3-D4F2-FA79-159FE101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16" y="277906"/>
            <a:ext cx="8700872" cy="2823882"/>
          </a:xfrm>
          <a:prstGeom prst="rect">
            <a:avLst/>
          </a:prstGeom>
        </p:spPr>
      </p:pic>
    </p:spTree>
    <p:extLst>
      <p:ext uri="{BB962C8B-B14F-4D97-AF65-F5344CB8AC3E}">
        <p14:creationId xmlns:p14="http://schemas.microsoft.com/office/powerpoint/2010/main" val="281620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D24620-A3F1-C81B-8044-A9080EF6E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27" y="-89647"/>
            <a:ext cx="6955221" cy="3554506"/>
          </a:xfrm>
          <a:prstGeom prst="rect">
            <a:avLst/>
          </a:prstGeom>
        </p:spPr>
      </p:pic>
      <p:pic>
        <p:nvPicPr>
          <p:cNvPr id="4" name="Picture 3">
            <a:extLst>
              <a:ext uri="{FF2B5EF4-FFF2-40B4-BE49-F238E27FC236}">
                <a16:creationId xmlns:a16="http://schemas.microsoft.com/office/drawing/2014/main" id="{F8176D7E-EAA3-4310-3462-B4589E418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041" y="3464859"/>
            <a:ext cx="6128771" cy="3222811"/>
          </a:xfrm>
          <a:prstGeom prst="rect">
            <a:avLst/>
          </a:prstGeom>
        </p:spPr>
      </p:pic>
    </p:spTree>
    <p:extLst>
      <p:ext uri="{BB962C8B-B14F-4D97-AF65-F5344CB8AC3E}">
        <p14:creationId xmlns:p14="http://schemas.microsoft.com/office/powerpoint/2010/main" val="241407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92625-FB2C-4501-971A-EA8D0E3CB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82" y="484095"/>
            <a:ext cx="8373035" cy="5611582"/>
          </a:xfrm>
          <a:prstGeom prst="rect">
            <a:avLst/>
          </a:prstGeom>
        </p:spPr>
      </p:pic>
    </p:spTree>
    <p:extLst>
      <p:ext uri="{BB962C8B-B14F-4D97-AF65-F5344CB8AC3E}">
        <p14:creationId xmlns:p14="http://schemas.microsoft.com/office/powerpoint/2010/main" val="165421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3A682-DAF9-E3F0-93E1-BE349B978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30" y="242045"/>
            <a:ext cx="8864953" cy="6276741"/>
          </a:xfrm>
          <a:prstGeom prst="rect">
            <a:avLst/>
          </a:prstGeom>
        </p:spPr>
      </p:pic>
    </p:spTree>
    <p:extLst>
      <p:ext uri="{BB962C8B-B14F-4D97-AF65-F5344CB8AC3E}">
        <p14:creationId xmlns:p14="http://schemas.microsoft.com/office/powerpoint/2010/main" val="365499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84795-8B78-14A3-36F2-D25C832AA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6" y="1138518"/>
            <a:ext cx="9036424" cy="3478306"/>
          </a:xfrm>
          <a:prstGeom prst="rect">
            <a:avLst/>
          </a:prstGeom>
        </p:spPr>
      </p:pic>
      <p:pic>
        <p:nvPicPr>
          <p:cNvPr id="5" name="Picture 4">
            <a:extLst>
              <a:ext uri="{FF2B5EF4-FFF2-40B4-BE49-F238E27FC236}">
                <a16:creationId xmlns:a16="http://schemas.microsoft.com/office/drawing/2014/main" id="{F78B7D61-EF03-7BBA-1A83-CDD83A31C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21" y="4706471"/>
            <a:ext cx="8542760" cy="1949472"/>
          </a:xfrm>
          <a:prstGeom prst="rect">
            <a:avLst/>
          </a:prstGeom>
        </p:spPr>
      </p:pic>
      <p:sp>
        <p:nvSpPr>
          <p:cNvPr id="6" name="TextBox 5">
            <a:extLst>
              <a:ext uri="{FF2B5EF4-FFF2-40B4-BE49-F238E27FC236}">
                <a16:creationId xmlns:a16="http://schemas.microsoft.com/office/drawing/2014/main" id="{41011734-A0C8-8606-C901-70CBAD683240}"/>
              </a:ext>
            </a:extLst>
          </p:cNvPr>
          <p:cNvSpPr txBox="1"/>
          <p:nvPr/>
        </p:nvSpPr>
        <p:spPr>
          <a:xfrm>
            <a:off x="453021" y="769186"/>
            <a:ext cx="8292353" cy="369332"/>
          </a:xfrm>
          <a:prstGeom prst="rect">
            <a:avLst/>
          </a:prstGeom>
          <a:noFill/>
        </p:spPr>
        <p:txBody>
          <a:bodyPr wrap="square" rtlCol="0">
            <a:spAutoFit/>
          </a:bodyPr>
          <a:lstStyle/>
          <a:p>
            <a:r>
              <a:rPr lang="en-IN" dirty="0"/>
              <a:t>Feature Engineering (Categorical to numerical transformation)</a:t>
            </a:r>
          </a:p>
        </p:txBody>
      </p:sp>
      <p:sp>
        <p:nvSpPr>
          <p:cNvPr id="2" name="TextBox 1">
            <a:extLst>
              <a:ext uri="{FF2B5EF4-FFF2-40B4-BE49-F238E27FC236}">
                <a16:creationId xmlns:a16="http://schemas.microsoft.com/office/drawing/2014/main" id="{1DF2156A-96E0-83A8-72CD-E58DFDCC7C7F}"/>
              </a:ext>
            </a:extLst>
          </p:cNvPr>
          <p:cNvSpPr txBox="1"/>
          <p:nvPr/>
        </p:nvSpPr>
        <p:spPr>
          <a:xfrm>
            <a:off x="277906" y="170365"/>
            <a:ext cx="7691718" cy="400110"/>
          </a:xfrm>
          <a:prstGeom prst="rect">
            <a:avLst/>
          </a:prstGeom>
          <a:noFill/>
        </p:spPr>
        <p:txBody>
          <a:bodyPr wrap="square" rtlCol="0">
            <a:spAutoFit/>
          </a:bodyPr>
          <a:lstStyle/>
          <a:p>
            <a:r>
              <a:rPr lang="en-IN" sz="2000" b="1" dirty="0"/>
              <a:t>Data Transformation</a:t>
            </a:r>
          </a:p>
        </p:txBody>
      </p:sp>
    </p:spTree>
    <p:extLst>
      <p:ext uri="{BB962C8B-B14F-4D97-AF65-F5344CB8AC3E}">
        <p14:creationId xmlns:p14="http://schemas.microsoft.com/office/powerpoint/2010/main" val="64373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30894-E288-1A96-6FC4-651412C3E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30" y="689371"/>
            <a:ext cx="9533446" cy="5890722"/>
          </a:xfrm>
          <a:prstGeom prst="rect">
            <a:avLst/>
          </a:prstGeom>
        </p:spPr>
      </p:pic>
    </p:spTree>
    <p:extLst>
      <p:ext uri="{BB962C8B-B14F-4D97-AF65-F5344CB8AC3E}">
        <p14:creationId xmlns:p14="http://schemas.microsoft.com/office/powerpoint/2010/main" val="400306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9F507E-8226-E73C-EB73-189E1742E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62" y="1"/>
            <a:ext cx="7795936" cy="3428999"/>
          </a:xfrm>
          <a:prstGeom prst="rect">
            <a:avLst/>
          </a:prstGeom>
        </p:spPr>
      </p:pic>
      <p:pic>
        <p:nvPicPr>
          <p:cNvPr id="4" name="Picture 3">
            <a:extLst>
              <a:ext uri="{FF2B5EF4-FFF2-40B4-BE49-F238E27FC236}">
                <a16:creationId xmlns:a16="http://schemas.microsoft.com/office/drawing/2014/main" id="{C3E44815-1544-03D2-0A45-70738DB48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641" y="3612777"/>
            <a:ext cx="6600794" cy="3155576"/>
          </a:xfrm>
          <a:prstGeom prst="rect">
            <a:avLst/>
          </a:prstGeom>
        </p:spPr>
      </p:pic>
    </p:spTree>
    <p:extLst>
      <p:ext uri="{BB962C8B-B14F-4D97-AF65-F5344CB8AC3E}">
        <p14:creationId xmlns:p14="http://schemas.microsoft.com/office/powerpoint/2010/main" val="49575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67CD0-AE8C-BCB8-ABFA-CDC77974E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37" y="443520"/>
            <a:ext cx="7919063" cy="5970960"/>
          </a:xfrm>
          <a:prstGeom prst="rect">
            <a:avLst/>
          </a:prstGeom>
        </p:spPr>
      </p:pic>
    </p:spTree>
    <p:extLst>
      <p:ext uri="{BB962C8B-B14F-4D97-AF65-F5344CB8AC3E}">
        <p14:creationId xmlns:p14="http://schemas.microsoft.com/office/powerpoint/2010/main" val="3722532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02A29-F4E6-0252-A2AE-336A4DF2C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24" y="282677"/>
            <a:ext cx="8999172" cy="6292645"/>
          </a:xfrm>
          <a:prstGeom prst="rect">
            <a:avLst/>
          </a:prstGeom>
        </p:spPr>
      </p:pic>
    </p:spTree>
    <p:extLst>
      <p:ext uri="{BB962C8B-B14F-4D97-AF65-F5344CB8AC3E}">
        <p14:creationId xmlns:p14="http://schemas.microsoft.com/office/powerpoint/2010/main" val="827625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652D4-D546-D248-A547-EEC72D62EF74}"/>
              </a:ext>
            </a:extLst>
          </p:cNvPr>
          <p:cNvSpPr txBox="1"/>
          <p:nvPr/>
        </p:nvSpPr>
        <p:spPr>
          <a:xfrm>
            <a:off x="342901" y="228600"/>
            <a:ext cx="7839074" cy="830997"/>
          </a:xfrm>
          <a:prstGeom prst="rect">
            <a:avLst/>
          </a:prstGeom>
          <a:noFill/>
        </p:spPr>
        <p:txBody>
          <a:bodyPr wrap="square" rtlCol="0">
            <a:spAutoFit/>
          </a:bodyPr>
          <a:lstStyle/>
          <a:p>
            <a:r>
              <a:rPr lang="en-IN" sz="4800" b="1" dirty="0"/>
              <a:t>BUSINESS PROBLEM</a:t>
            </a:r>
          </a:p>
        </p:txBody>
      </p:sp>
      <p:sp>
        <p:nvSpPr>
          <p:cNvPr id="3" name="TextBox 2">
            <a:extLst>
              <a:ext uri="{FF2B5EF4-FFF2-40B4-BE49-F238E27FC236}">
                <a16:creationId xmlns:a16="http://schemas.microsoft.com/office/drawing/2014/main" id="{D2C4BB3B-0F9D-65E5-2343-2AA252628C1F}"/>
              </a:ext>
            </a:extLst>
          </p:cNvPr>
          <p:cNvSpPr txBox="1"/>
          <p:nvPr/>
        </p:nvSpPr>
        <p:spPr>
          <a:xfrm>
            <a:off x="419099" y="1224975"/>
            <a:ext cx="9444473" cy="4832092"/>
          </a:xfrm>
          <a:prstGeom prst="rect">
            <a:avLst/>
          </a:prstGeom>
          <a:noFill/>
        </p:spPr>
        <p:txBody>
          <a:bodyPr wrap="square" rtlCol="0">
            <a:spAutoFit/>
          </a:bodyPr>
          <a:lstStyle/>
          <a:p>
            <a:r>
              <a:rPr lang="en-IN" sz="2800" dirty="0" err="1"/>
              <a:t>HRWorks</a:t>
            </a:r>
            <a:r>
              <a:rPr lang="en-IN" sz="2800" dirty="0"/>
              <a:t> Pvt Ltd, a talent acquisition solution organization, faces the challenge of a</a:t>
            </a:r>
          </a:p>
          <a:p>
            <a:r>
              <a:rPr lang="en-IN" sz="2800" dirty="0"/>
              <a:t>significant proposition of candidates not joining the company after accepting job offers.</a:t>
            </a:r>
          </a:p>
          <a:p>
            <a:r>
              <a:rPr lang="en-IN" sz="2800" dirty="0"/>
              <a:t>this leads to loss of revenue and resources as the recruitment process must be restarted.</a:t>
            </a:r>
          </a:p>
          <a:p>
            <a:r>
              <a:rPr lang="en-IN" sz="2800" dirty="0"/>
              <a:t>The objective of this project is to build a predictive model to classify whether a candidate </a:t>
            </a:r>
          </a:p>
          <a:p>
            <a:r>
              <a:rPr lang="en-IN" sz="2800" dirty="0"/>
              <a:t>will join or not, aiding in identifying candidates who are more likely to join and mitigating </a:t>
            </a:r>
          </a:p>
          <a:p>
            <a:r>
              <a:rPr lang="en-IN" sz="2800" dirty="0"/>
              <a:t>the loss caused by attrition.</a:t>
            </a:r>
          </a:p>
        </p:txBody>
      </p:sp>
    </p:spTree>
    <p:extLst>
      <p:ext uri="{BB962C8B-B14F-4D97-AF65-F5344CB8AC3E}">
        <p14:creationId xmlns:p14="http://schemas.microsoft.com/office/powerpoint/2010/main" val="4268901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930B0-1980-3CB0-3C93-D249939F5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12" y="412317"/>
            <a:ext cx="8081536" cy="6312336"/>
          </a:xfrm>
          <a:prstGeom prst="rect">
            <a:avLst/>
          </a:prstGeom>
        </p:spPr>
      </p:pic>
    </p:spTree>
    <p:extLst>
      <p:ext uri="{BB962C8B-B14F-4D97-AF65-F5344CB8AC3E}">
        <p14:creationId xmlns:p14="http://schemas.microsoft.com/office/powerpoint/2010/main" val="2396495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F013F-E6DA-469C-44C4-AF1D016C4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379" y="3375655"/>
            <a:ext cx="15241" cy="106689"/>
          </a:xfrm>
          <a:prstGeom prst="rect">
            <a:avLst/>
          </a:prstGeom>
        </p:spPr>
      </p:pic>
      <p:pic>
        <p:nvPicPr>
          <p:cNvPr id="5" name="Picture 4">
            <a:extLst>
              <a:ext uri="{FF2B5EF4-FFF2-40B4-BE49-F238E27FC236}">
                <a16:creationId xmlns:a16="http://schemas.microsoft.com/office/drawing/2014/main" id="{0347D43C-E5D0-0A94-195A-DEA7C1F8C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23" y="225504"/>
            <a:ext cx="9058674" cy="6414479"/>
          </a:xfrm>
          <a:prstGeom prst="rect">
            <a:avLst/>
          </a:prstGeom>
        </p:spPr>
      </p:pic>
    </p:spTree>
    <p:extLst>
      <p:ext uri="{BB962C8B-B14F-4D97-AF65-F5344CB8AC3E}">
        <p14:creationId xmlns:p14="http://schemas.microsoft.com/office/powerpoint/2010/main" val="1947996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E7419-3AE5-6197-D17F-BD0010BA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08" y="166595"/>
            <a:ext cx="8502238" cy="2851620"/>
          </a:xfrm>
          <a:prstGeom prst="rect">
            <a:avLst/>
          </a:prstGeom>
        </p:spPr>
      </p:pic>
      <p:pic>
        <p:nvPicPr>
          <p:cNvPr id="2" name="Picture 1">
            <a:extLst>
              <a:ext uri="{FF2B5EF4-FFF2-40B4-BE49-F238E27FC236}">
                <a16:creationId xmlns:a16="http://schemas.microsoft.com/office/drawing/2014/main" id="{AE484D66-205E-212E-E1AF-2715635E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5" y="3367658"/>
            <a:ext cx="8884023" cy="3490342"/>
          </a:xfrm>
          <a:prstGeom prst="rect">
            <a:avLst/>
          </a:prstGeom>
        </p:spPr>
      </p:pic>
    </p:spTree>
    <p:extLst>
      <p:ext uri="{BB962C8B-B14F-4D97-AF65-F5344CB8AC3E}">
        <p14:creationId xmlns:p14="http://schemas.microsoft.com/office/powerpoint/2010/main" val="1415943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B09C9E-FB30-A00E-7AB1-7D94B994C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52" y="147484"/>
            <a:ext cx="8392696" cy="6600557"/>
          </a:xfrm>
          <a:prstGeom prst="rect">
            <a:avLst/>
          </a:prstGeom>
        </p:spPr>
      </p:pic>
    </p:spTree>
    <p:extLst>
      <p:ext uri="{BB962C8B-B14F-4D97-AF65-F5344CB8AC3E}">
        <p14:creationId xmlns:p14="http://schemas.microsoft.com/office/powerpoint/2010/main" val="20544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4464D-FCAC-AC5A-95CE-2B3D10AA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05" y="3642852"/>
            <a:ext cx="8150943" cy="3215148"/>
          </a:xfrm>
          <a:prstGeom prst="rect">
            <a:avLst/>
          </a:prstGeom>
        </p:spPr>
      </p:pic>
      <p:pic>
        <p:nvPicPr>
          <p:cNvPr id="3" name="Picture 2">
            <a:extLst>
              <a:ext uri="{FF2B5EF4-FFF2-40B4-BE49-F238E27FC236}">
                <a16:creationId xmlns:a16="http://schemas.microsoft.com/office/drawing/2014/main" id="{6A360330-3CF7-9EF9-EEFD-C1D78477E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5" y="213853"/>
            <a:ext cx="4391785" cy="3428999"/>
          </a:xfrm>
          <a:prstGeom prst="rect">
            <a:avLst/>
          </a:prstGeom>
        </p:spPr>
      </p:pic>
      <p:pic>
        <p:nvPicPr>
          <p:cNvPr id="4" name="Picture 3">
            <a:extLst>
              <a:ext uri="{FF2B5EF4-FFF2-40B4-BE49-F238E27FC236}">
                <a16:creationId xmlns:a16="http://schemas.microsoft.com/office/drawing/2014/main" id="{D98E8CA2-9DCA-7015-494B-DEA491799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251" y="370109"/>
            <a:ext cx="4628840" cy="3058891"/>
          </a:xfrm>
          <a:prstGeom prst="rect">
            <a:avLst/>
          </a:prstGeom>
        </p:spPr>
      </p:pic>
    </p:spTree>
    <p:extLst>
      <p:ext uri="{BB962C8B-B14F-4D97-AF65-F5344CB8AC3E}">
        <p14:creationId xmlns:p14="http://schemas.microsoft.com/office/powerpoint/2010/main" val="365802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3D69D-D0D1-88BA-C622-D6151BF2C126}"/>
              </a:ext>
            </a:extLst>
          </p:cNvPr>
          <p:cNvSpPr txBox="1"/>
          <p:nvPr/>
        </p:nvSpPr>
        <p:spPr>
          <a:xfrm>
            <a:off x="519952" y="1111621"/>
            <a:ext cx="8650942" cy="6124754"/>
          </a:xfrm>
          <a:prstGeom prst="rect">
            <a:avLst/>
          </a:prstGeom>
          <a:noFill/>
        </p:spPr>
        <p:txBody>
          <a:bodyPr wrap="square" rtlCol="0">
            <a:spAutoFit/>
          </a:bodyPr>
          <a:lstStyle/>
          <a:p>
            <a:pPr marL="457200" indent="-457200">
              <a:buFont typeface="Arial" panose="020B0604020202020204" pitchFamily="34" charset="0"/>
              <a:buChar char="•"/>
            </a:pPr>
            <a:r>
              <a:rPr lang="en-IN" sz="2800" dirty="0"/>
              <a:t>Introduction to Power BI</a:t>
            </a:r>
          </a:p>
          <a:p>
            <a:pPr marL="457200" indent="-457200">
              <a:buFont typeface="Arial" panose="020B0604020202020204" pitchFamily="34" charset="0"/>
              <a:buChar char="•"/>
            </a:pPr>
            <a:r>
              <a:rPr lang="en-IN" sz="2800" dirty="0"/>
              <a:t>How our project is related to power BI?</a:t>
            </a:r>
          </a:p>
          <a:p>
            <a:endParaRPr lang="en-IN" sz="2800" dirty="0"/>
          </a:p>
          <a:p>
            <a:r>
              <a:rPr lang="en-US" sz="2800" b="1" i="0" dirty="0">
                <a:effectLst/>
                <a:latin typeface="Aptos" panose="020B0004020202020204" pitchFamily="34" charset="0"/>
              </a:rPr>
              <a:t>By using Power BI in this project, the </a:t>
            </a:r>
            <a:r>
              <a:rPr lang="en-US" sz="2800" b="1" i="0" dirty="0" err="1">
                <a:effectLst/>
                <a:latin typeface="Aptos" panose="020B0004020202020204" pitchFamily="34" charset="0"/>
              </a:rPr>
              <a:t>HRWorks</a:t>
            </a:r>
            <a:r>
              <a:rPr lang="en-US" sz="2800" b="1" i="0" dirty="0">
                <a:effectLst/>
                <a:latin typeface="Aptos" panose="020B0004020202020204" pitchFamily="34" charset="0"/>
              </a:rPr>
              <a:t> Pvt Ltd can gain a comprehensive understanding of candidate joining patterns, identify factors influencing joining decisions, and make data-driven decisions to optimize the talent acquisition process. The interactive and visually appealing Power BI dashboard ensures that the insights are presented in an engaging and accessible manner, promoting effective data analysis and informed decision-making across the organization.</a:t>
            </a:r>
            <a:endParaRPr lang="en-IN" sz="2800" b="1" dirty="0">
              <a:latin typeface="Aptos" panose="020B0004020202020204" pitchFamily="34" charset="0"/>
            </a:endParaRPr>
          </a:p>
          <a:p>
            <a:pPr marL="457200" indent="-457200" algn="ctr">
              <a:buFont typeface="Arial" panose="020B0604020202020204" pitchFamily="34" charset="0"/>
              <a:buChar char="•"/>
            </a:pPr>
            <a:endParaRPr lang="en-IN" sz="2800" b="1" dirty="0"/>
          </a:p>
        </p:txBody>
      </p:sp>
      <p:sp>
        <p:nvSpPr>
          <p:cNvPr id="3" name="TextBox 2">
            <a:extLst>
              <a:ext uri="{FF2B5EF4-FFF2-40B4-BE49-F238E27FC236}">
                <a16:creationId xmlns:a16="http://schemas.microsoft.com/office/drawing/2014/main" id="{E38F3204-2544-130C-60D1-BC4F3FC31C7F}"/>
              </a:ext>
            </a:extLst>
          </p:cNvPr>
          <p:cNvSpPr txBox="1"/>
          <p:nvPr/>
        </p:nvSpPr>
        <p:spPr>
          <a:xfrm>
            <a:off x="770964" y="125506"/>
            <a:ext cx="7817224" cy="646331"/>
          </a:xfrm>
          <a:prstGeom prst="rect">
            <a:avLst/>
          </a:prstGeom>
          <a:noFill/>
        </p:spPr>
        <p:txBody>
          <a:bodyPr wrap="square" rtlCol="0">
            <a:spAutoFit/>
          </a:bodyPr>
          <a:lstStyle/>
          <a:p>
            <a:r>
              <a:rPr lang="en-IN" sz="3600" b="1" dirty="0"/>
              <a:t>Data Visualization using Power BI</a:t>
            </a:r>
          </a:p>
        </p:txBody>
      </p:sp>
    </p:spTree>
    <p:extLst>
      <p:ext uri="{BB962C8B-B14F-4D97-AF65-F5344CB8AC3E}">
        <p14:creationId xmlns:p14="http://schemas.microsoft.com/office/powerpoint/2010/main" val="420410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14F25-BF73-BBED-C77B-61AB10A6C451}"/>
              </a:ext>
            </a:extLst>
          </p:cNvPr>
          <p:cNvPicPr>
            <a:picLocks noChangeAspect="1"/>
          </p:cNvPicPr>
          <p:nvPr/>
        </p:nvPicPr>
        <p:blipFill>
          <a:blip r:embed="rId2"/>
          <a:stretch>
            <a:fillRect/>
          </a:stretch>
        </p:blipFill>
        <p:spPr>
          <a:xfrm>
            <a:off x="549530" y="1074398"/>
            <a:ext cx="10501270" cy="5677392"/>
          </a:xfrm>
          <a:prstGeom prst="rect">
            <a:avLst/>
          </a:prstGeom>
        </p:spPr>
      </p:pic>
      <p:sp>
        <p:nvSpPr>
          <p:cNvPr id="4" name="TextBox 3">
            <a:extLst>
              <a:ext uri="{FF2B5EF4-FFF2-40B4-BE49-F238E27FC236}">
                <a16:creationId xmlns:a16="http://schemas.microsoft.com/office/drawing/2014/main" id="{AE97A247-AD07-E8F0-694F-5B1FE2E5F65B}"/>
              </a:ext>
            </a:extLst>
          </p:cNvPr>
          <p:cNvSpPr txBox="1"/>
          <p:nvPr/>
        </p:nvSpPr>
        <p:spPr>
          <a:xfrm>
            <a:off x="3487271" y="188259"/>
            <a:ext cx="3948953" cy="523220"/>
          </a:xfrm>
          <a:prstGeom prst="rect">
            <a:avLst/>
          </a:prstGeom>
          <a:noFill/>
        </p:spPr>
        <p:txBody>
          <a:bodyPr wrap="square" rtlCol="0">
            <a:spAutoFit/>
          </a:bodyPr>
          <a:lstStyle/>
          <a:p>
            <a:pPr algn="ctr"/>
            <a:r>
              <a:rPr lang="en-IN" sz="2800" b="1" dirty="0"/>
              <a:t>Power BI Dashboard</a:t>
            </a:r>
          </a:p>
        </p:txBody>
      </p:sp>
    </p:spTree>
    <p:extLst>
      <p:ext uri="{BB962C8B-B14F-4D97-AF65-F5344CB8AC3E}">
        <p14:creationId xmlns:p14="http://schemas.microsoft.com/office/powerpoint/2010/main" val="376829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E75FCF-F2CA-E34F-8461-2861934DE0C9}"/>
              </a:ext>
            </a:extLst>
          </p:cNvPr>
          <p:cNvPicPr>
            <a:picLocks noChangeAspect="1"/>
          </p:cNvPicPr>
          <p:nvPr/>
        </p:nvPicPr>
        <p:blipFill rotWithShape="1">
          <a:blip r:embed="rId2">
            <a:extLst>
              <a:ext uri="{28A0092B-C50C-407E-A947-70E740481C1C}">
                <a14:useLocalDpi xmlns:a14="http://schemas.microsoft.com/office/drawing/2010/main" val="0"/>
              </a:ext>
            </a:extLst>
          </a:blip>
          <a:srcRect l="6523" r="3058"/>
          <a:stretch/>
        </p:blipFill>
        <p:spPr>
          <a:xfrm>
            <a:off x="402166" y="771218"/>
            <a:ext cx="7951694" cy="4681315"/>
          </a:xfrm>
          <a:prstGeom prst="rect">
            <a:avLst/>
          </a:prstGeom>
        </p:spPr>
      </p:pic>
      <p:sp>
        <p:nvSpPr>
          <p:cNvPr id="5" name="TextBox 4">
            <a:extLst>
              <a:ext uri="{FF2B5EF4-FFF2-40B4-BE49-F238E27FC236}">
                <a16:creationId xmlns:a16="http://schemas.microsoft.com/office/drawing/2014/main" id="{098CCF41-6E09-7E1B-344D-848EDB7D1BF5}"/>
              </a:ext>
            </a:extLst>
          </p:cNvPr>
          <p:cNvSpPr txBox="1"/>
          <p:nvPr/>
        </p:nvSpPr>
        <p:spPr>
          <a:xfrm>
            <a:off x="3251200" y="93133"/>
            <a:ext cx="1899366" cy="523220"/>
          </a:xfrm>
          <a:prstGeom prst="rect">
            <a:avLst/>
          </a:prstGeom>
          <a:noFill/>
        </p:spPr>
        <p:txBody>
          <a:bodyPr wrap="none" rtlCol="0">
            <a:spAutoFit/>
          </a:bodyPr>
          <a:lstStyle/>
          <a:p>
            <a:r>
              <a:rPr lang="en-IN" sz="2800" b="1" dirty="0"/>
              <a:t>ML MODEL</a:t>
            </a:r>
          </a:p>
        </p:txBody>
      </p:sp>
    </p:spTree>
    <p:extLst>
      <p:ext uri="{BB962C8B-B14F-4D97-AF65-F5344CB8AC3E}">
        <p14:creationId xmlns:p14="http://schemas.microsoft.com/office/powerpoint/2010/main" val="135361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1A64AA-F5A0-2824-AABD-8458EFB5E0BE}"/>
              </a:ext>
            </a:extLst>
          </p:cNvPr>
          <p:cNvPicPr>
            <a:picLocks noChangeAspect="1"/>
          </p:cNvPicPr>
          <p:nvPr/>
        </p:nvPicPr>
        <p:blipFill rotWithShape="1">
          <a:blip r:embed="rId2">
            <a:extLst>
              <a:ext uri="{28A0092B-C50C-407E-A947-70E740481C1C}">
                <a14:useLocalDpi xmlns:a14="http://schemas.microsoft.com/office/drawing/2010/main" val="0"/>
              </a:ext>
            </a:extLst>
          </a:blip>
          <a:srcRect l="9905"/>
          <a:stretch/>
        </p:blipFill>
        <p:spPr>
          <a:xfrm>
            <a:off x="801096" y="4546600"/>
            <a:ext cx="7705163" cy="2164268"/>
          </a:xfrm>
          <a:prstGeom prst="rect">
            <a:avLst/>
          </a:prstGeom>
        </p:spPr>
      </p:pic>
      <p:pic>
        <p:nvPicPr>
          <p:cNvPr id="6" name="Picture 5">
            <a:extLst>
              <a:ext uri="{FF2B5EF4-FFF2-40B4-BE49-F238E27FC236}">
                <a16:creationId xmlns:a16="http://schemas.microsoft.com/office/drawing/2014/main" id="{DF28E38F-6E07-1CCC-8907-8416AEA8B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86" y="234148"/>
            <a:ext cx="8982635" cy="4312452"/>
          </a:xfrm>
          <a:prstGeom prst="rect">
            <a:avLst/>
          </a:prstGeom>
        </p:spPr>
      </p:pic>
    </p:spTree>
    <p:extLst>
      <p:ext uri="{BB962C8B-B14F-4D97-AF65-F5344CB8AC3E}">
        <p14:creationId xmlns:p14="http://schemas.microsoft.com/office/powerpoint/2010/main" val="404797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DC59F-0E46-6619-318D-73EC8A798F68}"/>
              </a:ext>
            </a:extLst>
          </p:cNvPr>
          <p:cNvSpPr txBox="1"/>
          <p:nvPr/>
        </p:nvSpPr>
        <p:spPr>
          <a:xfrm>
            <a:off x="2438401" y="179294"/>
            <a:ext cx="5029200" cy="707886"/>
          </a:xfrm>
          <a:prstGeom prst="rect">
            <a:avLst/>
          </a:prstGeom>
          <a:noFill/>
        </p:spPr>
        <p:txBody>
          <a:bodyPr wrap="square" rtlCol="0">
            <a:spAutoFit/>
          </a:bodyPr>
          <a:lstStyle/>
          <a:p>
            <a:r>
              <a:rPr lang="en-IN" sz="4000" b="1" dirty="0"/>
              <a:t>Conclusion</a:t>
            </a:r>
          </a:p>
        </p:txBody>
      </p:sp>
      <p:sp>
        <p:nvSpPr>
          <p:cNvPr id="6" name="TextBox 5">
            <a:extLst>
              <a:ext uri="{FF2B5EF4-FFF2-40B4-BE49-F238E27FC236}">
                <a16:creationId xmlns:a16="http://schemas.microsoft.com/office/drawing/2014/main" id="{DD90F58A-67D0-F149-3220-81AB40A02B7C}"/>
              </a:ext>
            </a:extLst>
          </p:cNvPr>
          <p:cNvSpPr txBox="1"/>
          <p:nvPr/>
        </p:nvSpPr>
        <p:spPr>
          <a:xfrm flipH="1">
            <a:off x="423333" y="887180"/>
            <a:ext cx="9042400" cy="4616648"/>
          </a:xfrm>
          <a:prstGeom prst="rect">
            <a:avLst/>
          </a:prstGeom>
          <a:noFill/>
        </p:spPr>
        <p:txBody>
          <a:bodyPr wrap="square" rtlCol="0">
            <a:spAutoFit/>
          </a:bodyPr>
          <a:lstStyle/>
          <a:p>
            <a:r>
              <a:rPr lang="en-US" sz="1400"/>
              <a:t>The HR Analytics project aimed to optimize the talent acquisition process and enhance HR decision-making through data-driven insights. The project began with exploratory data analysis (EDA) to understand candidate joining patterns, identify influential factors, and address data quality issues. Descriptive analysis highlighted key outcomes and provided a comprehensive understanding of candidate joining behavior.Through data preprocessing, missing values were handled, categorical variables encoded, and feature engineering performed to prepare the data for modeling. Various machine learning algorithms, such as logistic regression, decision trees, random forests, and gradient boosting, were employed to predict candidate joining status.The results revealed valuable insights. The gender with the highest average percent hike in CTC was identified, aiding in salary negotiation strategies. Additionally, the location witnessing the highest number of joiners was recognized, leading to targeted recruitment efforts in high-demand regions.The Power BI dashboard further enriched the analysis, offering interactive visualizations to explore the dataset. KPIs, cross-filtering, and slicing functionalities enabled dynamic data exploration. The dashboard's storytelling elements facilitated clear communication of findings and guided stakeholders through the insights derived from the data.The predictive models provided accurate and reliable candidate joining predictions, enabling HRWorks Pvt Ltd to identify candidates more likely to join and mitigate attrition-related losses. Leveraging these models, HRWorks Pvt Ltd can optimize the talent acquisition process and make well-informed decisions to attract and retain top talent effectively.In conclusion, this HR Analytics project successfully harnessed data analysis and predictive modeling techniques to revolutionize talent acquisition practices, enhance decision-making, and drive the organization's success in the competitive job market. The implementation of data-driven strategies empowers HRWorks Pvt Ltd to build a stronger and more committed workforce, ensuring sustained growth and profitability in the long run.</a:t>
            </a:r>
            <a:endParaRPr lang="en-IN" sz="1400" dirty="0"/>
          </a:p>
        </p:txBody>
      </p:sp>
    </p:spTree>
    <p:extLst>
      <p:ext uri="{BB962C8B-B14F-4D97-AF65-F5344CB8AC3E}">
        <p14:creationId xmlns:p14="http://schemas.microsoft.com/office/powerpoint/2010/main" val="3019158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7EB3A5-F595-CCA0-6EC4-792B5142B086}"/>
              </a:ext>
            </a:extLst>
          </p:cNvPr>
          <p:cNvGraphicFramePr>
            <a:graphicFrameLocks noGrp="1"/>
          </p:cNvGraphicFramePr>
          <p:nvPr/>
        </p:nvGraphicFramePr>
        <p:xfrm>
          <a:off x="454211" y="760308"/>
          <a:ext cx="8474636" cy="2926080"/>
        </p:xfrm>
        <a:graphic>
          <a:graphicData uri="http://schemas.openxmlformats.org/drawingml/2006/table">
            <a:tbl>
              <a:tblPr>
                <a:tableStyleId>{5C22544A-7EE6-4342-B048-85BDC9FD1C3A}</a:tableStyleId>
              </a:tblPr>
              <a:tblGrid>
                <a:gridCol w="3597836">
                  <a:extLst>
                    <a:ext uri="{9D8B030D-6E8A-4147-A177-3AD203B41FA5}">
                      <a16:colId xmlns:a16="http://schemas.microsoft.com/office/drawing/2014/main" val="2470628107"/>
                    </a:ext>
                  </a:extLst>
                </a:gridCol>
                <a:gridCol w="4876800">
                  <a:extLst>
                    <a:ext uri="{9D8B030D-6E8A-4147-A177-3AD203B41FA5}">
                      <a16:colId xmlns:a16="http://schemas.microsoft.com/office/drawing/2014/main" val="749699782"/>
                    </a:ext>
                  </a:extLst>
                </a:gridCol>
              </a:tblGrid>
              <a:tr h="321846">
                <a:tc>
                  <a:txBody>
                    <a:bodyPr/>
                    <a:lstStyle/>
                    <a:p>
                      <a:r>
                        <a:rPr lang="en-IN" dirty="0"/>
                        <a:t>Sno:</a:t>
                      </a:r>
                    </a:p>
                  </a:txBody>
                  <a:tcPr/>
                </a:tc>
                <a:tc>
                  <a:txBody>
                    <a:bodyPr/>
                    <a:lstStyle/>
                    <a:p>
                      <a:r>
                        <a:rPr lang="en-IN" sz="1600" dirty="0" err="1"/>
                        <a:t>Sl</a:t>
                      </a:r>
                      <a:r>
                        <a:rPr lang="en-IN" sz="1600" dirty="0"/>
                        <a:t> number auto increment</a:t>
                      </a:r>
                    </a:p>
                  </a:txBody>
                  <a:tcPr/>
                </a:tc>
                <a:extLst>
                  <a:ext uri="{0D108BD9-81ED-4DB2-BD59-A6C34878D82A}">
                    <a16:rowId xmlns:a16="http://schemas.microsoft.com/office/drawing/2014/main" val="3413979477"/>
                  </a:ext>
                </a:extLst>
              </a:tr>
              <a:tr h="321846">
                <a:tc>
                  <a:txBody>
                    <a:bodyPr/>
                    <a:lstStyle/>
                    <a:p>
                      <a:r>
                        <a:rPr lang="en-IN" dirty="0" err="1"/>
                        <a:t>Candidate_Ref</a:t>
                      </a:r>
                      <a:r>
                        <a:rPr lang="en-IN" dirty="0"/>
                        <a:t>:</a:t>
                      </a:r>
                    </a:p>
                  </a:txBody>
                  <a:tcPr/>
                </a:tc>
                <a:tc>
                  <a:txBody>
                    <a:bodyPr/>
                    <a:lstStyle/>
                    <a:p>
                      <a:r>
                        <a:rPr lang="en-IN" sz="1600" dirty="0"/>
                        <a:t>Candidate reference number</a:t>
                      </a:r>
                    </a:p>
                  </a:txBody>
                  <a:tcPr/>
                </a:tc>
                <a:extLst>
                  <a:ext uri="{0D108BD9-81ED-4DB2-BD59-A6C34878D82A}">
                    <a16:rowId xmlns:a16="http://schemas.microsoft.com/office/drawing/2014/main" val="244374458"/>
                  </a:ext>
                </a:extLst>
              </a:tr>
              <a:tr h="321846">
                <a:tc>
                  <a:txBody>
                    <a:bodyPr/>
                    <a:lstStyle/>
                    <a:p>
                      <a:r>
                        <a:rPr lang="en-IN" dirty="0" err="1"/>
                        <a:t>DOJ_Extended</a:t>
                      </a:r>
                      <a:r>
                        <a:rPr lang="en-IN" dirty="0"/>
                        <a:t>:</a:t>
                      </a:r>
                    </a:p>
                  </a:txBody>
                  <a:tcPr/>
                </a:tc>
                <a:tc>
                  <a:txBody>
                    <a:bodyPr/>
                    <a:lstStyle/>
                    <a:p>
                      <a:r>
                        <a:rPr lang="en-US" sz="1600" dirty="0"/>
                        <a:t> Date of Joining of extended</a:t>
                      </a:r>
                      <a:endParaRPr lang="en-IN" sz="1600" dirty="0"/>
                    </a:p>
                  </a:txBody>
                  <a:tcPr/>
                </a:tc>
                <a:extLst>
                  <a:ext uri="{0D108BD9-81ED-4DB2-BD59-A6C34878D82A}">
                    <a16:rowId xmlns:a16="http://schemas.microsoft.com/office/drawing/2014/main" val="2387615840"/>
                  </a:ext>
                </a:extLst>
              </a:tr>
              <a:tr h="321846">
                <a:tc>
                  <a:txBody>
                    <a:bodyPr/>
                    <a:lstStyle/>
                    <a:p>
                      <a:r>
                        <a:rPr lang="en-IN" dirty="0" err="1"/>
                        <a:t>Duration_to_accept</a:t>
                      </a:r>
                      <a:r>
                        <a:rPr lang="en-IN" dirty="0"/>
                        <a:t> offer:</a:t>
                      </a:r>
                    </a:p>
                  </a:txBody>
                  <a:tcPr/>
                </a:tc>
                <a:tc>
                  <a:txBody>
                    <a:bodyPr/>
                    <a:lstStyle/>
                    <a:p>
                      <a:r>
                        <a:rPr lang="en-US" sz="1600" dirty="0"/>
                        <a:t>Duration to accept the offer by candidate</a:t>
                      </a:r>
                      <a:endParaRPr lang="en-IN" sz="1600" dirty="0"/>
                    </a:p>
                  </a:txBody>
                  <a:tcPr/>
                </a:tc>
                <a:extLst>
                  <a:ext uri="{0D108BD9-81ED-4DB2-BD59-A6C34878D82A}">
                    <a16:rowId xmlns:a16="http://schemas.microsoft.com/office/drawing/2014/main" val="1501676752"/>
                  </a:ext>
                </a:extLst>
              </a:tr>
              <a:tr h="321846">
                <a:tc>
                  <a:txBody>
                    <a:bodyPr/>
                    <a:lstStyle/>
                    <a:p>
                      <a:r>
                        <a:rPr lang="en-IN" dirty="0" err="1"/>
                        <a:t>Notice_Period</a:t>
                      </a:r>
                      <a:r>
                        <a:rPr lang="en-IN" dirty="0"/>
                        <a:t>:</a:t>
                      </a:r>
                    </a:p>
                  </a:txBody>
                  <a:tcPr/>
                </a:tc>
                <a:tc>
                  <a:txBody>
                    <a:bodyPr/>
                    <a:lstStyle/>
                    <a:p>
                      <a:r>
                        <a:rPr lang="en-US" sz="1600" dirty="0"/>
                        <a:t>Notice period of previous employer</a:t>
                      </a:r>
                      <a:endParaRPr lang="en-IN" sz="1600" dirty="0"/>
                    </a:p>
                  </a:txBody>
                  <a:tcPr/>
                </a:tc>
                <a:extLst>
                  <a:ext uri="{0D108BD9-81ED-4DB2-BD59-A6C34878D82A}">
                    <a16:rowId xmlns:a16="http://schemas.microsoft.com/office/drawing/2014/main" val="2228899518"/>
                  </a:ext>
                </a:extLst>
              </a:tr>
              <a:tr h="321846">
                <a:tc>
                  <a:txBody>
                    <a:bodyPr/>
                    <a:lstStyle/>
                    <a:p>
                      <a:r>
                        <a:rPr lang="en-IN" dirty="0" err="1"/>
                        <a:t>Offered_Band</a:t>
                      </a:r>
                      <a:r>
                        <a:rPr lang="en-IN" dirty="0"/>
                        <a:t>:</a:t>
                      </a:r>
                    </a:p>
                  </a:txBody>
                  <a:tcPr/>
                </a:tc>
                <a:tc>
                  <a:txBody>
                    <a:bodyPr/>
                    <a:lstStyle/>
                    <a:p>
                      <a:r>
                        <a:rPr lang="it-IT" sz="1600" dirty="0"/>
                        <a:t>E1 &lt; E2 &lt; E3 and so on</a:t>
                      </a:r>
                      <a:endParaRPr lang="en-IN" sz="1600" dirty="0"/>
                    </a:p>
                  </a:txBody>
                  <a:tcPr/>
                </a:tc>
                <a:extLst>
                  <a:ext uri="{0D108BD9-81ED-4DB2-BD59-A6C34878D82A}">
                    <a16:rowId xmlns:a16="http://schemas.microsoft.com/office/drawing/2014/main" val="3504615842"/>
                  </a:ext>
                </a:extLst>
              </a:tr>
              <a:tr h="321846">
                <a:tc>
                  <a:txBody>
                    <a:bodyPr/>
                    <a:lstStyle/>
                    <a:p>
                      <a:r>
                        <a:rPr lang="en-US" dirty="0" err="1"/>
                        <a:t>Percent_hike_expected_in_CTC</a:t>
                      </a:r>
                      <a:r>
                        <a:rPr lang="en-US" dirty="0"/>
                        <a:t>:</a:t>
                      </a:r>
                      <a:endParaRPr lang="en-IN" dirty="0"/>
                    </a:p>
                  </a:txBody>
                  <a:tcPr/>
                </a:tc>
                <a:tc>
                  <a:txBody>
                    <a:bodyPr/>
                    <a:lstStyle/>
                    <a:p>
                      <a:r>
                        <a:rPr lang="en-IN" sz="1600" dirty="0"/>
                        <a:t> expected hike by candidate</a:t>
                      </a:r>
                    </a:p>
                  </a:txBody>
                  <a:tcPr/>
                </a:tc>
                <a:extLst>
                  <a:ext uri="{0D108BD9-81ED-4DB2-BD59-A6C34878D82A}">
                    <a16:rowId xmlns:a16="http://schemas.microsoft.com/office/drawing/2014/main" val="1883572617"/>
                  </a:ext>
                </a:extLst>
              </a:tr>
              <a:tr h="321846">
                <a:tc>
                  <a:txBody>
                    <a:bodyPr/>
                    <a:lstStyle/>
                    <a:p>
                      <a:r>
                        <a:rPr lang="en-US" dirty="0" err="1"/>
                        <a:t>Percent_hike_offered_in_CTC</a:t>
                      </a:r>
                      <a:r>
                        <a:rPr lang="en-US" dirty="0"/>
                        <a:t>:</a:t>
                      </a:r>
                      <a:endParaRPr lang="en-IN" dirty="0"/>
                    </a:p>
                  </a:txBody>
                  <a:tcPr/>
                </a:tc>
                <a:tc>
                  <a:txBody>
                    <a:bodyPr/>
                    <a:lstStyle/>
                    <a:p>
                      <a:r>
                        <a:rPr lang="en-US" sz="1600" dirty="0"/>
                        <a:t>hike offered by joining organization</a:t>
                      </a:r>
                      <a:endParaRPr lang="en-IN" sz="1600" dirty="0"/>
                    </a:p>
                  </a:txBody>
                  <a:tcPr/>
                </a:tc>
                <a:extLst>
                  <a:ext uri="{0D108BD9-81ED-4DB2-BD59-A6C34878D82A}">
                    <a16:rowId xmlns:a16="http://schemas.microsoft.com/office/drawing/2014/main" val="3071981572"/>
                  </a:ext>
                </a:extLst>
              </a:tr>
            </a:tbl>
          </a:graphicData>
        </a:graphic>
      </p:graphicFrame>
      <p:graphicFrame>
        <p:nvGraphicFramePr>
          <p:cNvPr id="6" name="Table 6">
            <a:extLst>
              <a:ext uri="{FF2B5EF4-FFF2-40B4-BE49-F238E27FC236}">
                <a16:creationId xmlns:a16="http://schemas.microsoft.com/office/drawing/2014/main" id="{335A4529-1234-73F1-DF93-CB0C2300CE6C}"/>
              </a:ext>
            </a:extLst>
          </p:cNvPr>
          <p:cNvGraphicFramePr>
            <a:graphicFrameLocks noGrp="1"/>
          </p:cNvGraphicFramePr>
          <p:nvPr/>
        </p:nvGraphicFramePr>
        <p:xfrm>
          <a:off x="454211" y="3686387"/>
          <a:ext cx="8474636" cy="2926080"/>
        </p:xfrm>
        <a:graphic>
          <a:graphicData uri="http://schemas.openxmlformats.org/drawingml/2006/table">
            <a:tbl>
              <a:tblPr>
                <a:tableStyleId>{5C22544A-7EE6-4342-B048-85BDC9FD1C3A}</a:tableStyleId>
              </a:tblPr>
              <a:tblGrid>
                <a:gridCol w="3615765">
                  <a:extLst>
                    <a:ext uri="{9D8B030D-6E8A-4147-A177-3AD203B41FA5}">
                      <a16:colId xmlns:a16="http://schemas.microsoft.com/office/drawing/2014/main" val="2676540422"/>
                    </a:ext>
                  </a:extLst>
                </a:gridCol>
                <a:gridCol w="4858871">
                  <a:extLst>
                    <a:ext uri="{9D8B030D-6E8A-4147-A177-3AD203B41FA5}">
                      <a16:colId xmlns:a16="http://schemas.microsoft.com/office/drawing/2014/main" val="871652311"/>
                    </a:ext>
                  </a:extLst>
                </a:gridCol>
              </a:tblGrid>
              <a:tr h="282152">
                <a:tc>
                  <a:txBody>
                    <a:bodyPr/>
                    <a:lstStyle/>
                    <a:p>
                      <a:r>
                        <a:rPr lang="en-IN" dirty="0" err="1"/>
                        <a:t>Percent_difference_CTC</a:t>
                      </a:r>
                      <a:r>
                        <a:rPr lang="en-IN" dirty="0"/>
                        <a:t>:</a:t>
                      </a:r>
                    </a:p>
                  </a:txBody>
                  <a:tcPr/>
                </a:tc>
                <a:tc>
                  <a:txBody>
                    <a:bodyPr/>
                    <a:lstStyle/>
                    <a:p>
                      <a:r>
                        <a:rPr lang="en-US" sz="1600" dirty="0"/>
                        <a:t> difference between expected and offered</a:t>
                      </a:r>
                      <a:endParaRPr lang="en-IN" sz="1600" dirty="0"/>
                    </a:p>
                  </a:txBody>
                  <a:tcPr/>
                </a:tc>
                <a:extLst>
                  <a:ext uri="{0D108BD9-81ED-4DB2-BD59-A6C34878D82A}">
                    <a16:rowId xmlns:a16="http://schemas.microsoft.com/office/drawing/2014/main" val="3908058962"/>
                  </a:ext>
                </a:extLst>
              </a:tr>
              <a:tr h="282152">
                <a:tc>
                  <a:txBody>
                    <a:bodyPr/>
                    <a:lstStyle/>
                    <a:p>
                      <a:r>
                        <a:rPr lang="en-IN" dirty="0" err="1"/>
                        <a:t>Joining_Bonus</a:t>
                      </a:r>
                      <a:r>
                        <a:rPr lang="en-IN" dirty="0"/>
                        <a:t>:</a:t>
                      </a:r>
                    </a:p>
                  </a:txBody>
                  <a:tcPr/>
                </a:tc>
                <a:tc>
                  <a:txBody>
                    <a:bodyPr/>
                    <a:lstStyle/>
                    <a:p>
                      <a:r>
                        <a:rPr lang="en-IN" sz="1600" dirty="0"/>
                        <a:t> any joining bonus offered</a:t>
                      </a:r>
                    </a:p>
                  </a:txBody>
                  <a:tcPr/>
                </a:tc>
                <a:extLst>
                  <a:ext uri="{0D108BD9-81ED-4DB2-BD59-A6C34878D82A}">
                    <a16:rowId xmlns:a16="http://schemas.microsoft.com/office/drawing/2014/main" val="1684175981"/>
                  </a:ext>
                </a:extLst>
              </a:tr>
              <a:tr h="282152">
                <a:tc>
                  <a:txBody>
                    <a:bodyPr/>
                    <a:lstStyle/>
                    <a:p>
                      <a:r>
                        <a:rPr lang="en-IN" dirty="0" err="1"/>
                        <a:t>Candidate_relocate_actual</a:t>
                      </a:r>
                      <a:r>
                        <a:rPr lang="en-IN" dirty="0"/>
                        <a:t>:</a:t>
                      </a:r>
                    </a:p>
                  </a:txBody>
                  <a:tcPr/>
                </a:tc>
                <a:tc>
                  <a:txBody>
                    <a:bodyPr/>
                    <a:lstStyle/>
                    <a:p>
                      <a:r>
                        <a:rPr lang="en-IN" sz="1600" dirty="0"/>
                        <a:t>relocating required or not</a:t>
                      </a:r>
                    </a:p>
                  </a:txBody>
                  <a:tcPr/>
                </a:tc>
                <a:extLst>
                  <a:ext uri="{0D108BD9-81ED-4DB2-BD59-A6C34878D82A}">
                    <a16:rowId xmlns:a16="http://schemas.microsoft.com/office/drawing/2014/main" val="1997556448"/>
                  </a:ext>
                </a:extLst>
              </a:tr>
              <a:tr h="282152">
                <a:tc>
                  <a:txBody>
                    <a:bodyPr/>
                    <a:lstStyle/>
                    <a:p>
                      <a:r>
                        <a:rPr lang="en-IN" dirty="0"/>
                        <a:t>Gender:</a:t>
                      </a:r>
                    </a:p>
                  </a:txBody>
                  <a:tcPr/>
                </a:tc>
                <a:tc>
                  <a:txBody>
                    <a:bodyPr/>
                    <a:lstStyle/>
                    <a:p>
                      <a:r>
                        <a:rPr lang="en-IN" sz="1600" dirty="0"/>
                        <a:t> Gender of candidate</a:t>
                      </a:r>
                    </a:p>
                  </a:txBody>
                  <a:tcPr/>
                </a:tc>
                <a:extLst>
                  <a:ext uri="{0D108BD9-81ED-4DB2-BD59-A6C34878D82A}">
                    <a16:rowId xmlns:a16="http://schemas.microsoft.com/office/drawing/2014/main" val="2730816599"/>
                  </a:ext>
                </a:extLst>
              </a:tr>
              <a:tr h="282152">
                <a:tc>
                  <a:txBody>
                    <a:bodyPr/>
                    <a:lstStyle/>
                    <a:p>
                      <a:r>
                        <a:rPr lang="en-IN" dirty="0" err="1"/>
                        <a:t>Candidate_Source</a:t>
                      </a:r>
                      <a:r>
                        <a:rPr lang="en-IN" dirty="0"/>
                        <a:t>:</a:t>
                      </a:r>
                    </a:p>
                  </a:txBody>
                  <a:tcPr/>
                </a:tc>
                <a:tc>
                  <a:txBody>
                    <a:bodyPr/>
                    <a:lstStyle/>
                    <a:p>
                      <a:r>
                        <a:rPr lang="en-US" sz="1600" dirty="0"/>
                        <a:t> How candidate applied or reached</a:t>
                      </a:r>
                      <a:endParaRPr lang="en-IN" sz="1600" dirty="0"/>
                    </a:p>
                  </a:txBody>
                  <a:tcPr/>
                </a:tc>
                <a:extLst>
                  <a:ext uri="{0D108BD9-81ED-4DB2-BD59-A6C34878D82A}">
                    <a16:rowId xmlns:a16="http://schemas.microsoft.com/office/drawing/2014/main" val="4152124534"/>
                  </a:ext>
                </a:extLst>
              </a:tr>
              <a:tr h="282152">
                <a:tc>
                  <a:txBody>
                    <a:bodyPr/>
                    <a:lstStyle/>
                    <a:p>
                      <a:r>
                        <a:rPr lang="en-IN" dirty="0" err="1"/>
                        <a:t>Rex_in_Yrs</a:t>
                      </a:r>
                      <a:r>
                        <a:rPr lang="en-IN" dirty="0"/>
                        <a:t>:</a:t>
                      </a:r>
                    </a:p>
                  </a:txBody>
                  <a:tcPr/>
                </a:tc>
                <a:tc>
                  <a:txBody>
                    <a:bodyPr/>
                    <a:lstStyle/>
                    <a:p>
                      <a:r>
                        <a:rPr lang="en-IN" sz="1600" dirty="0"/>
                        <a:t>years of exp</a:t>
                      </a:r>
                    </a:p>
                  </a:txBody>
                  <a:tcPr/>
                </a:tc>
                <a:extLst>
                  <a:ext uri="{0D108BD9-81ED-4DB2-BD59-A6C34878D82A}">
                    <a16:rowId xmlns:a16="http://schemas.microsoft.com/office/drawing/2014/main" val="2852162725"/>
                  </a:ext>
                </a:extLst>
              </a:tr>
              <a:tr h="282152">
                <a:tc>
                  <a:txBody>
                    <a:bodyPr/>
                    <a:lstStyle/>
                    <a:p>
                      <a:r>
                        <a:rPr lang="en-IN" dirty="0" err="1"/>
                        <a:t>Location_ID</a:t>
                      </a:r>
                      <a:r>
                        <a:rPr lang="en-IN" dirty="0"/>
                        <a:t>:</a:t>
                      </a:r>
                    </a:p>
                  </a:txBody>
                  <a:tcPr/>
                </a:tc>
                <a:tc>
                  <a:txBody>
                    <a:bodyPr/>
                    <a:lstStyle/>
                    <a:p>
                      <a:r>
                        <a:rPr lang="en-IN" sz="1600" dirty="0"/>
                        <a:t>Code for current location of organisation</a:t>
                      </a:r>
                    </a:p>
                  </a:txBody>
                  <a:tcPr/>
                </a:tc>
                <a:extLst>
                  <a:ext uri="{0D108BD9-81ED-4DB2-BD59-A6C34878D82A}">
                    <a16:rowId xmlns:a16="http://schemas.microsoft.com/office/drawing/2014/main" val="1936174150"/>
                  </a:ext>
                </a:extLst>
              </a:tr>
              <a:tr h="282152">
                <a:tc>
                  <a:txBody>
                    <a:bodyPr/>
                    <a:lstStyle/>
                    <a:p>
                      <a:r>
                        <a:rPr lang="en-IN" dirty="0" err="1"/>
                        <a:t>Postal_Code</a:t>
                      </a:r>
                      <a:r>
                        <a:rPr lang="en-IN" dirty="0"/>
                        <a:t>:</a:t>
                      </a:r>
                    </a:p>
                  </a:txBody>
                  <a:tcPr/>
                </a:tc>
                <a:tc>
                  <a:txBody>
                    <a:bodyPr/>
                    <a:lstStyle/>
                    <a:p>
                      <a:r>
                        <a:rPr lang="en-US" sz="1600" dirty="0"/>
                        <a:t>Postal Code of the area of </a:t>
                      </a:r>
                      <a:r>
                        <a:rPr lang="en-US" sz="1600" dirty="0" err="1"/>
                        <a:t>organisation</a:t>
                      </a:r>
                      <a:endParaRPr lang="en-IN" sz="1600" dirty="0"/>
                    </a:p>
                  </a:txBody>
                  <a:tcPr/>
                </a:tc>
                <a:extLst>
                  <a:ext uri="{0D108BD9-81ED-4DB2-BD59-A6C34878D82A}">
                    <a16:rowId xmlns:a16="http://schemas.microsoft.com/office/drawing/2014/main" val="1133378661"/>
                  </a:ext>
                </a:extLst>
              </a:tr>
            </a:tbl>
          </a:graphicData>
        </a:graphic>
      </p:graphicFrame>
      <p:graphicFrame>
        <p:nvGraphicFramePr>
          <p:cNvPr id="7" name="Table 7">
            <a:extLst>
              <a:ext uri="{FF2B5EF4-FFF2-40B4-BE49-F238E27FC236}">
                <a16:creationId xmlns:a16="http://schemas.microsoft.com/office/drawing/2014/main" id="{EE52C046-CD14-3235-CE94-9451B170B491}"/>
              </a:ext>
            </a:extLst>
          </p:cNvPr>
          <p:cNvGraphicFramePr>
            <a:graphicFrameLocks noGrp="1"/>
          </p:cNvGraphicFramePr>
          <p:nvPr/>
        </p:nvGraphicFramePr>
        <p:xfrm>
          <a:off x="454211" y="389467"/>
          <a:ext cx="8474636" cy="370840"/>
        </p:xfrm>
        <a:graphic>
          <a:graphicData uri="http://schemas.openxmlformats.org/drawingml/2006/table">
            <a:tbl>
              <a:tblPr firstRow="1" bandRow="1">
                <a:tableStyleId>{5C22544A-7EE6-4342-B048-85BDC9FD1C3A}</a:tableStyleId>
              </a:tblPr>
              <a:tblGrid>
                <a:gridCol w="3597836">
                  <a:extLst>
                    <a:ext uri="{9D8B030D-6E8A-4147-A177-3AD203B41FA5}">
                      <a16:colId xmlns:a16="http://schemas.microsoft.com/office/drawing/2014/main" val="493592373"/>
                    </a:ext>
                  </a:extLst>
                </a:gridCol>
                <a:gridCol w="4876800">
                  <a:extLst>
                    <a:ext uri="{9D8B030D-6E8A-4147-A177-3AD203B41FA5}">
                      <a16:colId xmlns:a16="http://schemas.microsoft.com/office/drawing/2014/main" val="2509665135"/>
                    </a:ext>
                  </a:extLst>
                </a:gridCol>
              </a:tblGrid>
              <a:tr h="370840">
                <a:tc>
                  <a:txBody>
                    <a:bodyPr/>
                    <a:lstStyle/>
                    <a:p>
                      <a:r>
                        <a:rPr lang="en-IN" dirty="0"/>
                        <a:t>Feature</a:t>
                      </a:r>
                    </a:p>
                  </a:txBody>
                  <a:tcPr/>
                </a:tc>
                <a:tc>
                  <a:txBody>
                    <a:bodyPr/>
                    <a:lstStyle/>
                    <a:p>
                      <a:r>
                        <a:rPr lang="en-IN" dirty="0"/>
                        <a:t>Description</a:t>
                      </a:r>
                    </a:p>
                  </a:txBody>
                  <a:tcPr/>
                </a:tc>
                <a:extLst>
                  <a:ext uri="{0D108BD9-81ED-4DB2-BD59-A6C34878D82A}">
                    <a16:rowId xmlns:a16="http://schemas.microsoft.com/office/drawing/2014/main" val="1917934271"/>
                  </a:ext>
                </a:extLst>
              </a:tr>
            </a:tbl>
          </a:graphicData>
        </a:graphic>
      </p:graphicFrame>
    </p:spTree>
    <p:extLst>
      <p:ext uri="{BB962C8B-B14F-4D97-AF65-F5344CB8AC3E}">
        <p14:creationId xmlns:p14="http://schemas.microsoft.com/office/powerpoint/2010/main" val="618080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6DF7C65-CEB9-D4D0-E796-4E785157CC64}"/>
              </a:ext>
            </a:extLst>
          </p:cNvPr>
          <p:cNvGraphicFramePr>
            <a:graphicFrameLocks noGrp="1"/>
          </p:cNvGraphicFramePr>
          <p:nvPr/>
        </p:nvGraphicFramePr>
        <p:xfrm>
          <a:off x="779929" y="719665"/>
          <a:ext cx="7933766" cy="3735793"/>
        </p:xfrm>
        <a:graphic>
          <a:graphicData uri="http://schemas.openxmlformats.org/drawingml/2006/table">
            <a:tbl>
              <a:tblPr firstRow="1">
                <a:tableStyleId>{5C22544A-7EE6-4342-B048-85BDC9FD1C3A}</a:tableStyleId>
              </a:tblPr>
              <a:tblGrid>
                <a:gridCol w="3966883">
                  <a:extLst>
                    <a:ext uri="{9D8B030D-6E8A-4147-A177-3AD203B41FA5}">
                      <a16:colId xmlns:a16="http://schemas.microsoft.com/office/drawing/2014/main" val="2812366306"/>
                    </a:ext>
                  </a:extLst>
                </a:gridCol>
                <a:gridCol w="3966883">
                  <a:extLst>
                    <a:ext uri="{9D8B030D-6E8A-4147-A177-3AD203B41FA5}">
                      <a16:colId xmlns:a16="http://schemas.microsoft.com/office/drawing/2014/main" val="302187407"/>
                    </a:ext>
                  </a:extLst>
                </a:gridCol>
              </a:tblGrid>
              <a:tr h="459887">
                <a:tc>
                  <a:txBody>
                    <a:bodyPr/>
                    <a:lstStyle/>
                    <a:p>
                      <a:r>
                        <a:rPr lang="en-IN" dirty="0"/>
                        <a:t>Feature</a:t>
                      </a:r>
                    </a:p>
                  </a:txBody>
                  <a:tcPr/>
                </a:tc>
                <a:tc>
                  <a:txBody>
                    <a:bodyPr/>
                    <a:lstStyle/>
                    <a:p>
                      <a:r>
                        <a:rPr lang="en-IN" dirty="0"/>
                        <a:t>Description</a:t>
                      </a:r>
                    </a:p>
                  </a:txBody>
                  <a:tcPr/>
                </a:tc>
                <a:extLst>
                  <a:ext uri="{0D108BD9-81ED-4DB2-BD59-A6C34878D82A}">
                    <a16:rowId xmlns:a16="http://schemas.microsoft.com/office/drawing/2014/main" val="3780312136"/>
                  </a:ext>
                </a:extLst>
              </a:tr>
              <a:tr h="459887">
                <a:tc>
                  <a:txBody>
                    <a:bodyPr/>
                    <a:lstStyle/>
                    <a:p>
                      <a:r>
                        <a:rPr lang="en-IN" dirty="0" err="1"/>
                        <a:t>Domicile_Id</a:t>
                      </a:r>
                      <a:r>
                        <a:rPr lang="en-IN" dirty="0"/>
                        <a:t>:</a:t>
                      </a:r>
                    </a:p>
                  </a:txBody>
                  <a:tcPr/>
                </a:tc>
                <a:tc>
                  <a:txBody>
                    <a:bodyPr/>
                    <a:lstStyle/>
                    <a:p>
                      <a:r>
                        <a:rPr lang="en-US" sz="1600" dirty="0"/>
                        <a:t>Code for home state of the candidate</a:t>
                      </a:r>
                      <a:endParaRPr lang="en-IN" sz="1600" dirty="0"/>
                    </a:p>
                  </a:txBody>
                  <a:tcPr/>
                </a:tc>
                <a:extLst>
                  <a:ext uri="{0D108BD9-81ED-4DB2-BD59-A6C34878D82A}">
                    <a16:rowId xmlns:a16="http://schemas.microsoft.com/office/drawing/2014/main" val="443586537"/>
                  </a:ext>
                </a:extLst>
              </a:tr>
              <a:tr h="718179">
                <a:tc>
                  <a:txBody>
                    <a:bodyPr/>
                    <a:lstStyle/>
                    <a:p>
                      <a:r>
                        <a:rPr lang="en-IN" dirty="0" err="1"/>
                        <a:t>Region_Code</a:t>
                      </a:r>
                      <a:r>
                        <a:rPr lang="en-IN" dirty="0"/>
                        <a:t>:</a:t>
                      </a:r>
                    </a:p>
                  </a:txBody>
                  <a:tcPr/>
                </a:tc>
                <a:tc>
                  <a:txBody>
                    <a:bodyPr/>
                    <a:lstStyle/>
                    <a:p>
                      <a:r>
                        <a:rPr lang="en-US" sz="1600" dirty="0"/>
                        <a:t> Code representing unique Region name</a:t>
                      </a:r>
                      <a:endParaRPr lang="en-IN" sz="1600" dirty="0"/>
                    </a:p>
                  </a:txBody>
                  <a:tcPr/>
                </a:tc>
                <a:extLst>
                  <a:ext uri="{0D108BD9-81ED-4DB2-BD59-A6C34878D82A}">
                    <a16:rowId xmlns:a16="http://schemas.microsoft.com/office/drawing/2014/main" val="710852582"/>
                  </a:ext>
                </a:extLst>
              </a:tr>
              <a:tr h="459887">
                <a:tc>
                  <a:txBody>
                    <a:bodyPr/>
                    <a:lstStyle/>
                    <a:p>
                      <a:r>
                        <a:rPr lang="en-IN" dirty="0"/>
                        <a:t>Age :</a:t>
                      </a:r>
                    </a:p>
                  </a:txBody>
                  <a:tcPr/>
                </a:tc>
                <a:tc>
                  <a:txBody>
                    <a:bodyPr/>
                    <a:lstStyle/>
                    <a:p>
                      <a:r>
                        <a:rPr lang="en-IN" sz="1600" dirty="0"/>
                        <a:t> Age of candidate</a:t>
                      </a:r>
                    </a:p>
                  </a:txBody>
                  <a:tcPr/>
                </a:tc>
                <a:extLst>
                  <a:ext uri="{0D108BD9-81ED-4DB2-BD59-A6C34878D82A}">
                    <a16:rowId xmlns:a16="http://schemas.microsoft.com/office/drawing/2014/main" val="4290237930"/>
                  </a:ext>
                </a:extLst>
              </a:tr>
              <a:tr h="459887">
                <a:tc>
                  <a:txBody>
                    <a:bodyPr/>
                    <a:lstStyle/>
                    <a:p>
                      <a:r>
                        <a:rPr lang="en-IN" dirty="0"/>
                        <a:t>LOB:</a:t>
                      </a:r>
                    </a:p>
                  </a:txBody>
                  <a:tcPr/>
                </a:tc>
                <a:tc>
                  <a:txBody>
                    <a:bodyPr/>
                    <a:lstStyle/>
                    <a:p>
                      <a:r>
                        <a:rPr lang="en-IN" sz="1600" dirty="0"/>
                        <a:t>Line of business</a:t>
                      </a:r>
                    </a:p>
                  </a:txBody>
                  <a:tcPr/>
                </a:tc>
                <a:extLst>
                  <a:ext uri="{0D108BD9-81ED-4DB2-BD59-A6C34878D82A}">
                    <a16:rowId xmlns:a16="http://schemas.microsoft.com/office/drawing/2014/main" val="3080394717"/>
                  </a:ext>
                </a:extLst>
              </a:tr>
              <a:tr h="718179">
                <a:tc>
                  <a:txBody>
                    <a:bodyPr/>
                    <a:lstStyle/>
                    <a:p>
                      <a:r>
                        <a:rPr lang="en-US" dirty="0" err="1"/>
                        <a:t>Date_of_Interview</a:t>
                      </a:r>
                      <a:r>
                        <a:rPr lang="en-US" dirty="0"/>
                        <a:t> :</a:t>
                      </a:r>
                      <a:endParaRPr lang="en-IN" dirty="0"/>
                    </a:p>
                  </a:txBody>
                  <a:tcPr/>
                </a:tc>
                <a:tc>
                  <a:txBody>
                    <a:bodyPr/>
                    <a:lstStyle/>
                    <a:p>
                      <a:r>
                        <a:rPr lang="en-US" sz="1600" dirty="0"/>
                        <a:t>Date on which Interview was conducted.</a:t>
                      </a:r>
                      <a:endParaRPr lang="en-IN" sz="1600" dirty="0"/>
                    </a:p>
                  </a:txBody>
                  <a:tcPr/>
                </a:tc>
                <a:extLst>
                  <a:ext uri="{0D108BD9-81ED-4DB2-BD59-A6C34878D82A}">
                    <a16:rowId xmlns:a16="http://schemas.microsoft.com/office/drawing/2014/main" val="1367942845"/>
                  </a:ext>
                </a:extLst>
              </a:tr>
              <a:tr h="459887">
                <a:tc>
                  <a:txBody>
                    <a:bodyPr/>
                    <a:lstStyle/>
                    <a:p>
                      <a:r>
                        <a:rPr lang="en-US" dirty="0" err="1"/>
                        <a:t>LOB_id</a:t>
                      </a:r>
                      <a:r>
                        <a:rPr lang="en-US" dirty="0"/>
                        <a:t>:</a:t>
                      </a:r>
                      <a:endParaRPr lang="en-IN" dirty="0"/>
                    </a:p>
                  </a:txBody>
                  <a:tcPr/>
                </a:tc>
                <a:tc>
                  <a:txBody>
                    <a:bodyPr/>
                    <a:lstStyle/>
                    <a:p>
                      <a:r>
                        <a:rPr lang="en-US" sz="1600" dirty="0"/>
                        <a:t>Unique id for Line of Business(LOB)</a:t>
                      </a:r>
                      <a:endParaRPr lang="en-IN" sz="1600" dirty="0"/>
                    </a:p>
                  </a:txBody>
                  <a:tcPr/>
                </a:tc>
                <a:extLst>
                  <a:ext uri="{0D108BD9-81ED-4DB2-BD59-A6C34878D82A}">
                    <a16:rowId xmlns:a16="http://schemas.microsoft.com/office/drawing/2014/main" val="3925956130"/>
                  </a:ext>
                </a:extLst>
              </a:tr>
            </a:tbl>
          </a:graphicData>
        </a:graphic>
      </p:graphicFrame>
    </p:spTree>
    <p:extLst>
      <p:ext uri="{BB962C8B-B14F-4D97-AF65-F5344CB8AC3E}">
        <p14:creationId xmlns:p14="http://schemas.microsoft.com/office/powerpoint/2010/main" val="9830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EBF7D-F643-7BE0-76E0-6EC6D7E732CE}"/>
              </a:ext>
            </a:extLst>
          </p:cNvPr>
          <p:cNvSpPr txBox="1"/>
          <p:nvPr/>
        </p:nvSpPr>
        <p:spPr>
          <a:xfrm>
            <a:off x="981635" y="349622"/>
            <a:ext cx="6217024" cy="646331"/>
          </a:xfrm>
          <a:prstGeom prst="rect">
            <a:avLst/>
          </a:prstGeom>
          <a:noFill/>
        </p:spPr>
        <p:txBody>
          <a:bodyPr wrap="square" rtlCol="0">
            <a:spAutoFit/>
          </a:bodyPr>
          <a:lstStyle/>
          <a:p>
            <a:r>
              <a:rPr lang="en-IN" sz="3600" b="1" dirty="0"/>
              <a:t>Data Manipulation and EDA</a:t>
            </a:r>
          </a:p>
        </p:txBody>
      </p:sp>
      <p:pic>
        <p:nvPicPr>
          <p:cNvPr id="4" name="Picture 3">
            <a:extLst>
              <a:ext uri="{FF2B5EF4-FFF2-40B4-BE49-F238E27FC236}">
                <a16:creationId xmlns:a16="http://schemas.microsoft.com/office/drawing/2014/main" id="{E911B39A-B4DC-BFED-0710-54CAED265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63800"/>
            <a:ext cx="8561294" cy="5144577"/>
          </a:xfrm>
          <a:prstGeom prst="rect">
            <a:avLst/>
          </a:prstGeom>
        </p:spPr>
      </p:pic>
    </p:spTree>
    <p:extLst>
      <p:ext uri="{BB962C8B-B14F-4D97-AF65-F5344CB8AC3E}">
        <p14:creationId xmlns:p14="http://schemas.microsoft.com/office/powerpoint/2010/main" val="166054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D21A64-BB8F-9C67-56B1-6138563602BF}"/>
              </a:ext>
            </a:extLst>
          </p:cNvPr>
          <p:cNvSpPr txBox="1"/>
          <p:nvPr/>
        </p:nvSpPr>
        <p:spPr>
          <a:xfrm>
            <a:off x="448235" y="340659"/>
            <a:ext cx="4338495" cy="646331"/>
          </a:xfrm>
          <a:prstGeom prst="rect">
            <a:avLst/>
          </a:prstGeom>
          <a:noFill/>
        </p:spPr>
        <p:txBody>
          <a:bodyPr wrap="none" rtlCol="0">
            <a:spAutoFit/>
          </a:bodyPr>
          <a:lstStyle/>
          <a:p>
            <a:r>
              <a:rPr lang="en-IN" sz="3600" b="1" dirty="0"/>
              <a:t>DATA EXPLORATION</a:t>
            </a:r>
          </a:p>
        </p:txBody>
      </p:sp>
      <p:pic>
        <p:nvPicPr>
          <p:cNvPr id="6" name="Picture 5">
            <a:extLst>
              <a:ext uri="{FF2B5EF4-FFF2-40B4-BE49-F238E27FC236}">
                <a16:creationId xmlns:a16="http://schemas.microsoft.com/office/drawing/2014/main" id="{CC033E2D-E2AA-5DF7-3E47-73B86EAF5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2" y="883443"/>
            <a:ext cx="6526305" cy="2096869"/>
          </a:xfrm>
          <a:prstGeom prst="rect">
            <a:avLst/>
          </a:prstGeom>
        </p:spPr>
      </p:pic>
      <p:pic>
        <p:nvPicPr>
          <p:cNvPr id="7" name="Picture 6">
            <a:extLst>
              <a:ext uri="{FF2B5EF4-FFF2-40B4-BE49-F238E27FC236}">
                <a16:creationId xmlns:a16="http://schemas.microsoft.com/office/drawing/2014/main" id="{EF954BD9-6018-6F21-63B1-79875E535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88" y="3083859"/>
            <a:ext cx="7932202" cy="3666565"/>
          </a:xfrm>
          <a:prstGeom prst="rect">
            <a:avLst/>
          </a:prstGeom>
        </p:spPr>
      </p:pic>
      <p:sp>
        <p:nvSpPr>
          <p:cNvPr id="3" name="TextBox 2">
            <a:extLst>
              <a:ext uri="{FF2B5EF4-FFF2-40B4-BE49-F238E27FC236}">
                <a16:creationId xmlns:a16="http://schemas.microsoft.com/office/drawing/2014/main" id="{CE704D71-5B90-4449-EA21-A3AAF9B9CFA1}"/>
              </a:ext>
            </a:extLst>
          </p:cNvPr>
          <p:cNvSpPr txBox="1"/>
          <p:nvPr/>
        </p:nvSpPr>
        <p:spPr>
          <a:xfrm>
            <a:off x="4794434" y="479158"/>
            <a:ext cx="1973617" cy="369332"/>
          </a:xfrm>
          <a:prstGeom prst="rect">
            <a:avLst/>
          </a:prstGeom>
          <a:noFill/>
        </p:spPr>
        <p:txBody>
          <a:bodyPr wrap="none" rtlCol="0">
            <a:spAutoFit/>
          </a:bodyPr>
          <a:lstStyle/>
          <a:p>
            <a:r>
              <a:rPr lang="en-IN" dirty="0"/>
              <a:t>(Getting insights)</a:t>
            </a:r>
          </a:p>
        </p:txBody>
      </p:sp>
    </p:spTree>
    <p:extLst>
      <p:ext uri="{BB962C8B-B14F-4D97-AF65-F5344CB8AC3E}">
        <p14:creationId xmlns:p14="http://schemas.microsoft.com/office/powerpoint/2010/main" val="351154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BC4A6-5344-CDFC-AC34-7730AE25A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03" y="617942"/>
            <a:ext cx="8149209" cy="5433234"/>
          </a:xfrm>
          <a:prstGeom prst="rect">
            <a:avLst/>
          </a:prstGeom>
        </p:spPr>
      </p:pic>
    </p:spTree>
    <p:extLst>
      <p:ext uri="{BB962C8B-B14F-4D97-AF65-F5344CB8AC3E}">
        <p14:creationId xmlns:p14="http://schemas.microsoft.com/office/powerpoint/2010/main" val="291906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66D523-146B-85A8-3C11-E59CD7820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130" y="1060291"/>
            <a:ext cx="7166352" cy="5364945"/>
          </a:xfrm>
          <a:prstGeom prst="rect">
            <a:avLst/>
          </a:prstGeom>
        </p:spPr>
      </p:pic>
      <p:sp>
        <p:nvSpPr>
          <p:cNvPr id="4" name="TextBox 3">
            <a:extLst>
              <a:ext uri="{FF2B5EF4-FFF2-40B4-BE49-F238E27FC236}">
                <a16:creationId xmlns:a16="http://schemas.microsoft.com/office/drawing/2014/main" id="{EBEB4E01-9EE5-9E78-723A-ABCF7B8FFFA8}"/>
              </a:ext>
            </a:extLst>
          </p:cNvPr>
          <p:cNvSpPr txBox="1"/>
          <p:nvPr/>
        </p:nvSpPr>
        <p:spPr>
          <a:xfrm>
            <a:off x="1174376" y="257063"/>
            <a:ext cx="5100918" cy="646331"/>
          </a:xfrm>
          <a:prstGeom prst="rect">
            <a:avLst/>
          </a:prstGeom>
          <a:noFill/>
        </p:spPr>
        <p:txBody>
          <a:bodyPr wrap="square" rtlCol="0">
            <a:spAutoFit/>
          </a:bodyPr>
          <a:lstStyle/>
          <a:p>
            <a:r>
              <a:rPr lang="en-IN" sz="3600" dirty="0"/>
              <a:t>OUTPUT (example)</a:t>
            </a:r>
          </a:p>
        </p:txBody>
      </p:sp>
    </p:spTree>
    <p:extLst>
      <p:ext uri="{BB962C8B-B14F-4D97-AF65-F5344CB8AC3E}">
        <p14:creationId xmlns:p14="http://schemas.microsoft.com/office/powerpoint/2010/main" val="393335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E0AC1-5866-B787-5E1F-5369F3C96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79" y="805979"/>
            <a:ext cx="8291278" cy="5101762"/>
          </a:xfrm>
          <a:prstGeom prst="rect">
            <a:avLst/>
          </a:prstGeom>
        </p:spPr>
      </p:pic>
      <p:sp>
        <p:nvSpPr>
          <p:cNvPr id="4" name="TextBox 3">
            <a:extLst>
              <a:ext uri="{FF2B5EF4-FFF2-40B4-BE49-F238E27FC236}">
                <a16:creationId xmlns:a16="http://schemas.microsoft.com/office/drawing/2014/main" id="{935FFC0A-EE71-45B0-84F9-28D30963D8F6}"/>
              </a:ext>
            </a:extLst>
          </p:cNvPr>
          <p:cNvSpPr txBox="1"/>
          <p:nvPr/>
        </p:nvSpPr>
        <p:spPr>
          <a:xfrm>
            <a:off x="1443317" y="436647"/>
            <a:ext cx="3946978" cy="369332"/>
          </a:xfrm>
          <a:prstGeom prst="rect">
            <a:avLst/>
          </a:prstGeom>
          <a:noFill/>
        </p:spPr>
        <p:txBody>
          <a:bodyPr wrap="none" rtlCol="0">
            <a:spAutoFit/>
          </a:bodyPr>
          <a:lstStyle/>
          <a:p>
            <a:r>
              <a:rPr lang="en-IN" dirty="0"/>
              <a:t>Filling null value in Age with median</a:t>
            </a:r>
          </a:p>
        </p:txBody>
      </p:sp>
    </p:spTree>
    <p:extLst>
      <p:ext uri="{BB962C8B-B14F-4D97-AF65-F5344CB8AC3E}">
        <p14:creationId xmlns:p14="http://schemas.microsoft.com/office/powerpoint/2010/main" val="3068483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Facet</Template>
  <TotalTime>486</TotalTime>
  <Words>795</Words>
  <Application>Microsoft Office PowerPoint</Application>
  <PresentationFormat>Widescreen</PresentationFormat>
  <Paragraphs>80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Calibri</vt:lpstr>
      <vt:lpstr>Trebuchet MS</vt:lpstr>
      <vt:lpstr>Wingdings 3</vt:lpstr>
      <vt:lpstr>Facet</vt:lpstr>
      <vt:lpstr>Case Study: HR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HR Analytics</dc:title>
  <dc:creator>Rohan Harichandan</dc:creator>
  <cp:lastModifiedBy>Rohan Harichandan</cp:lastModifiedBy>
  <cp:revision>9</cp:revision>
  <dcterms:created xsi:type="dcterms:W3CDTF">2023-08-06T14:27:32Z</dcterms:created>
  <dcterms:modified xsi:type="dcterms:W3CDTF">2023-08-07T05:03:52Z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